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81" r:id="rId5"/>
    <p:sldId id="323" r:id="rId6"/>
    <p:sldId id="289" r:id="rId7"/>
    <p:sldId id="32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5E"/>
    <a:srgbClr val="026662"/>
    <a:srgbClr val="0079BC"/>
    <a:srgbClr val="052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371B1-1D0D-6D06-0613-004A7A93A0A2}" v="1" dt="2024-03-14T08:03:59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32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Moretta" userId="S::joe.moretta@georgeeliotacademy.org.uk::ddd85711-df8e-4f61-a352-e554c6d761cd" providerId="AD" clId="Web-{467371B1-1D0D-6D06-0613-004A7A93A0A2}"/>
    <pc:docChg chg="modSld">
      <pc:chgData name="Joe Moretta" userId="S::joe.moretta@georgeeliotacademy.org.uk::ddd85711-df8e-4f61-a352-e554c6d761cd" providerId="AD" clId="Web-{467371B1-1D0D-6D06-0613-004A7A93A0A2}" dt="2024-03-14T08:03:59.757" v="0" actId="20577"/>
      <pc:docMkLst>
        <pc:docMk/>
      </pc:docMkLst>
      <pc:sldChg chg="modSp">
        <pc:chgData name="Joe Moretta" userId="S::joe.moretta@georgeeliotacademy.org.uk::ddd85711-df8e-4f61-a352-e554c6d761cd" providerId="AD" clId="Web-{467371B1-1D0D-6D06-0613-004A7A93A0A2}" dt="2024-03-14T08:03:59.757" v="0" actId="20577"/>
        <pc:sldMkLst>
          <pc:docMk/>
          <pc:sldMk cId="2002314275" sldId="323"/>
        </pc:sldMkLst>
        <pc:spChg chg="mod">
          <ac:chgData name="Joe Moretta" userId="S::joe.moretta@georgeeliotacademy.org.uk::ddd85711-df8e-4f61-a352-e554c6d761cd" providerId="AD" clId="Web-{467371B1-1D0D-6D06-0613-004A7A93A0A2}" dt="2024-03-14T08:03:59.757" v="0" actId="20577"/>
          <ac:spMkLst>
            <pc:docMk/>
            <pc:sldMk cId="2002314275" sldId="32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D880-9603-4322-BF76-18E1992D1E74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FEB7-2617-4931-B9B4-F88DDF36F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6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D3D195-022A-4A15-A490-246ADB20D074}"/>
              </a:ext>
            </a:extLst>
          </p:cNvPr>
          <p:cNvSpPr/>
          <p:nvPr userDrawn="1"/>
        </p:nvSpPr>
        <p:spPr>
          <a:xfrm>
            <a:off x="0" y="0"/>
            <a:ext cx="9144000" cy="3879669"/>
          </a:xfrm>
          <a:prstGeom prst="rect">
            <a:avLst/>
          </a:prstGeom>
          <a:solidFill>
            <a:srgbClr val="00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18EE3D-B9A2-4805-A15C-F462B9900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251" y="1187677"/>
            <a:ext cx="7515498" cy="2404608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594B9B2-5824-472E-BF02-3D494F9B1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51" y="4023360"/>
            <a:ext cx="7515498" cy="124750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26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42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069" y="1216419"/>
            <a:ext cx="8335862" cy="44985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3F89E-CBA2-4C77-A69C-03489418668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11A7D7-190B-5C99-E35E-0BCD0352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3586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7"/>
            <a:ext cx="2375242" cy="5354036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0094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3399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1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56EE-BF38-4691-B6F6-DD4C51041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276" y="1234235"/>
            <a:ext cx="4093574" cy="4470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5AF5E-00D0-4000-B1EC-22045EBAF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234235"/>
            <a:ext cx="4127989" cy="4470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A097CB-94A6-E407-2747-7028EF5C7AA0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AF0CDCC-4C79-1956-C66E-8F4E98E8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5307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75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12D03-C566-467D-B64F-35E7297AE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279" y="1229110"/>
            <a:ext cx="407690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BC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DA078-B88F-4B81-9371-14E44A418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279" y="2236716"/>
            <a:ext cx="4076905" cy="34981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96D98-2F60-4B29-BA90-5B0026765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9110"/>
            <a:ext cx="412798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9BC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5AB6A-17B4-478C-9D94-9BB7DEE04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236716"/>
            <a:ext cx="4127988" cy="349816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F9D12B-1ED5-201E-A757-0FBF5E8B69A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0532976-1C48-5517-8739-6C51B836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8" y="196505"/>
            <a:ext cx="8353069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2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C75860-4147-A34E-51C0-6F0B2187C37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2AC3DDC-E63A-8AFF-0628-EA8F0DEB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2224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91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94CB-BF36-4E71-8840-A58CFCD7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241831"/>
            <a:ext cx="4869748" cy="44502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68FEB-D79D-4486-950D-DF7E9F14D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279" y="1241829"/>
            <a:ext cx="3157742" cy="44581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07FEEE-CC99-E08F-FBE0-FEA6EE1CA3D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21342E4-33B9-B0F7-297F-B7A72AF1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53070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2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08C46-2594-40CC-829A-2AF4A7FCE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222785"/>
            <a:ext cx="4869748" cy="440966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87E66-62E8-4205-B17C-19175C86F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279" y="1222785"/>
            <a:ext cx="3157742" cy="441760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CC900F-31B8-9895-6876-8E1D340B883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CB94558-21B8-0609-4C8B-43AD621B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53070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1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F3CC6-4E0B-4634-9D57-55F690FA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069" y="1264510"/>
            <a:ext cx="8335862" cy="4450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E6A17A3-6A6C-4FFE-F23F-7157A203007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11C346C0-0751-18C2-68AC-22D005C2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3586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69" y="1253331"/>
            <a:ext cx="8335862" cy="4342399"/>
          </a:xfrm>
        </p:spPr>
        <p:txBody>
          <a:bodyPr/>
          <a:lstStyle>
            <a:lvl1pPr>
              <a:buFont typeface="Wingdings" panose="05000000000000000000" pitchFamily="2" charset="2"/>
              <a:buChar char="§"/>
              <a:defRPr>
                <a:solidFill>
                  <a:srgbClr val="052264"/>
                </a:solidFill>
              </a:defRPr>
            </a:lvl1pPr>
            <a:lvl2pPr>
              <a:buFont typeface="Wingdings" panose="05000000000000000000" pitchFamily="2" charset="2"/>
              <a:buChar char="§"/>
              <a:defRPr>
                <a:solidFill>
                  <a:srgbClr val="052264"/>
                </a:solidFill>
              </a:defRPr>
            </a:lvl2pPr>
            <a:lvl3pPr>
              <a:buFont typeface="Wingdings" panose="05000000000000000000" pitchFamily="2" charset="2"/>
              <a:buChar char="§"/>
              <a:defRPr>
                <a:solidFill>
                  <a:srgbClr val="052264"/>
                </a:solidFill>
              </a:defRPr>
            </a:lvl3pPr>
            <a:lvl4pPr>
              <a:buFont typeface="Wingdings" panose="05000000000000000000" pitchFamily="2" charset="2"/>
              <a:buChar char="§"/>
              <a:defRPr>
                <a:solidFill>
                  <a:srgbClr val="052264"/>
                </a:solidFill>
              </a:defRPr>
            </a:lvl4pPr>
            <a:lvl5pPr>
              <a:buFont typeface="Wingdings" panose="05000000000000000000" pitchFamily="2" charset="2"/>
              <a:buChar char="§"/>
              <a:defRPr>
                <a:solidFill>
                  <a:srgbClr val="0522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A64732-6FF1-4E76-80DE-070CE8D535B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D03459-C1FB-4FED-9B8E-ACDC3711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3586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63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6965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rgbClr val="0094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7145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522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0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069" y="1253331"/>
            <a:ext cx="4110781" cy="44714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253331"/>
            <a:ext cx="4110779" cy="447148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C3FDF-6B34-4178-9BC3-660540884CE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2D7DE39-57E2-D66B-57C8-4406AB4F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8" y="196505"/>
            <a:ext cx="8335861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069" y="1269207"/>
            <a:ext cx="4091730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79B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069" y="2243751"/>
            <a:ext cx="4091730" cy="3471249"/>
          </a:xfr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1pPr>
            <a:lvl2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3pPr>
            <a:lvl4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4pPr>
            <a:lvl5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5261"/>
            <a:ext cx="4110781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79B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43751"/>
            <a:ext cx="4110781" cy="3471249"/>
          </a:xfr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1pPr>
            <a:lvl2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3pPr>
            <a:lvl4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4pPr>
            <a:lvl5pPr>
              <a:buFont typeface="Wingdings" panose="05000000000000000000" pitchFamily="2" charset="2"/>
              <a:buChar char="§"/>
              <a:defRPr sz="1800">
                <a:solidFill>
                  <a:srgbClr val="0522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1B3604-182C-4148-BBC5-8DDF9509DF9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EA8BE0-7515-D979-8D84-ADDE905D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3586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6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CCAF5F-678E-4E34-9AE6-666B05C30B7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6BC834-991D-C036-C97E-D3D66EE0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8" y="196505"/>
            <a:ext cx="8288375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20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7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26399"/>
            <a:ext cx="4852540" cy="4480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69" y="1234336"/>
            <a:ext cx="3174950" cy="44805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50EEF5-2DC7-462C-96EE-BF2DCE7EB32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C2AE6-5C66-DF44-846D-4A483588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3586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4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36379"/>
            <a:ext cx="4852540" cy="4490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CCDFD5-6227-4B77-8D03-4EFC6D15E88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09935"/>
            <a:ext cx="9144000" cy="9980"/>
          </a:xfrm>
          <a:prstGeom prst="line">
            <a:avLst/>
          </a:prstGeom>
          <a:ln w="571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15F63F-1FA4-4E1D-9A45-7A0434CC5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069" y="1234336"/>
            <a:ext cx="3174950" cy="4500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8A86F-7E2B-81D0-FCE5-E1AB450E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9" y="196505"/>
            <a:ext cx="8335862" cy="64603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94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04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069" y="1004669"/>
            <a:ext cx="8335862" cy="484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249B41-9F99-F894-7D3C-B49B043BB926}"/>
              </a:ext>
            </a:extLst>
          </p:cNvPr>
          <p:cNvSpPr/>
          <p:nvPr userDrawn="1"/>
        </p:nvSpPr>
        <p:spPr>
          <a:xfrm>
            <a:off x="0" y="6667209"/>
            <a:ext cx="9144000" cy="190791"/>
          </a:xfrm>
          <a:prstGeom prst="rect">
            <a:avLst/>
          </a:prstGeom>
          <a:solidFill>
            <a:srgbClr val="0522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0E1F2-761F-D4F1-2DA7-4B4FA11CE450}"/>
              </a:ext>
            </a:extLst>
          </p:cNvPr>
          <p:cNvSpPr/>
          <p:nvPr userDrawn="1"/>
        </p:nvSpPr>
        <p:spPr>
          <a:xfrm>
            <a:off x="0" y="6587728"/>
            <a:ext cx="9144000" cy="97263"/>
          </a:xfrm>
          <a:prstGeom prst="rect">
            <a:avLst/>
          </a:prstGeom>
          <a:solidFill>
            <a:srgbClr val="0079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9DC5C6C-8A16-3C56-197E-DFB4F782389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4" y="5805314"/>
            <a:ext cx="2795387" cy="668178"/>
          </a:xfrm>
          <a:prstGeom prst="rect">
            <a:avLst/>
          </a:prstGeom>
        </p:spPr>
      </p:pic>
      <p:pic>
        <p:nvPicPr>
          <p:cNvPr id="2" name="Picture 1" descr="A green circle with white text and stars&#10;&#10;Description automatically generated">
            <a:extLst>
              <a:ext uri="{FF2B5EF4-FFF2-40B4-BE49-F238E27FC236}">
                <a16:creationId xmlns:a16="http://schemas.microsoft.com/office/drawing/2014/main" id="{CBE3C4FF-F2E1-E6B3-686D-FC4BA8BB58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49" y="5805314"/>
            <a:ext cx="670677" cy="6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2" r:id="rId12"/>
    <p:sldLayoutId id="2147483653" r:id="rId13"/>
    <p:sldLayoutId id="2147483654" r:id="rId14"/>
    <p:sldLayoutId id="2147483656" r:id="rId15"/>
    <p:sldLayoutId id="2147483657" r:id="rId16"/>
    <p:sldLayoutId id="21474836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522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0522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522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522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0522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B268-B36E-4002-8EFB-9F6CFCAAB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Pathways at the George Eliot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E996D-64F6-42EB-8CD6-CD56F8AD7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b="1" dirty="0"/>
              <a:t>Subject: Modern Foreign Languages</a:t>
            </a:r>
          </a:p>
          <a:p>
            <a:pPr algn="l"/>
            <a:r>
              <a:rPr lang="en-GB" b="1" dirty="0"/>
              <a:t>Subject Leader email: tracey.le-grice@georgeeliotacademy.org.uk</a:t>
            </a: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2437" y="4966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They help you develop key analytical and communication skills.</a:t>
            </a:r>
          </a:p>
          <a:p>
            <a:r>
              <a:rPr lang="en-GB" dirty="0"/>
              <a:t>They open </a:t>
            </a:r>
            <a:r>
              <a:rPr lang="en-GB"/>
              <a:t>doors to </a:t>
            </a:r>
            <a:r>
              <a:rPr lang="en-GB" dirty="0"/>
              <a:t>different cultures and countries.</a:t>
            </a:r>
          </a:p>
          <a:p>
            <a:r>
              <a:rPr lang="en-GB" dirty="0"/>
              <a:t>They help you understand your own language better.</a:t>
            </a:r>
          </a:p>
          <a:p>
            <a:r>
              <a:rPr lang="en-GB" dirty="0"/>
              <a:t>They improve your memory.</a:t>
            </a:r>
            <a:r>
              <a:rPr lang="en-GB"/>
              <a:t> 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u="sng" dirty="0"/>
              <a:t>Careers.</a:t>
            </a:r>
          </a:p>
          <a:p>
            <a:r>
              <a:rPr lang="en-GB" dirty="0"/>
              <a:t>Translator</a:t>
            </a:r>
          </a:p>
          <a:p>
            <a:r>
              <a:rPr lang="en-GB" dirty="0"/>
              <a:t>Interpreter</a:t>
            </a:r>
          </a:p>
          <a:p>
            <a:r>
              <a:rPr lang="en-GB" dirty="0"/>
              <a:t>Diplomatic officer</a:t>
            </a:r>
          </a:p>
          <a:p>
            <a:r>
              <a:rPr lang="en-GB" dirty="0"/>
              <a:t>MFL teacher</a:t>
            </a:r>
          </a:p>
          <a:p>
            <a:r>
              <a:rPr lang="en-GB" dirty="0"/>
              <a:t>Business and marketing</a:t>
            </a:r>
          </a:p>
          <a:p>
            <a:r>
              <a:rPr lang="en-GB" dirty="0"/>
              <a:t>Law: International &amp; immigration law</a:t>
            </a:r>
          </a:p>
          <a:p>
            <a:r>
              <a:rPr lang="en-GB" dirty="0"/>
              <a:t>Journalism &amp; broadcasting</a:t>
            </a:r>
          </a:p>
          <a:p>
            <a:r>
              <a:rPr lang="en-GB" dirty="0"/>
              <a:t>Graduate schemes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study languages?</a:t>
            </a:r>
          </a:p>
        </p:txBody>
      </p:sp>
      <p:pic>
        <p:nvPicPr>
          <p:cNvPr id="6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73781" y="5230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968A-7995-4227-BDC5-5BDF2E84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Exams.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03319"/>
              </p:ext>
            </p:extLst>
          </p:nvPr>
        </p:nvGraphicFramePr>
        <p:xfrm>
          <a:off x="404813" y="1252538"/>
          <a:ext cx="8334376" cy="442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87">
                  <a:extLst>
                    <a:ext uri="{9D8B030D-6E8A-4147-A177-3AD203B41FA5}">
                      <a16:colId xmlns:a16="http://schemas.microsoft.com/office/drawing/2014/main" val="4228569377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488743906"/>
                    </a:ext>
                  </a:extLst>
                </a:gridCol>
                <a:gridCol w="2083594">
                  <a:extLst>
                    <a:ext uri="{9D8B030D-6E8A-4147-A177-3AD203B41FA5}">
                      <a16:colId xmlns:a16="http://schemas.microsoft.com/office/drawing/2014/main" val="2594893751"/>
                    </a:ext>
                  </a:extLst>
                </a:gridCol>
                <a:gridCol w="2083594">
                  <a:extLst>
                    <a:ext uri="{9D8B030D-6E8A-4147-A177-3AD203B41FA5}">
                      <a16:colId xmlns:a16="http://schemas.microsoft.com/office/drawing/2014/main" val="376886309"/>
                    </a:ext>
                  </a:extLst>
                </a:gridCol>
              </a:tblGrid>
              <a:tr h="5163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French and Spanish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GCSE Edexcel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90556"/>
                  </a:ext>
                </a:extLst>
              </a:tr>
              <a:tr h="516344">
                <a:tc>
                  <a:txBody>
                    <a:bodyPr/>
                    <a:lstStyle/>
                    <a:p>
                      <a:r>
                        <a:rPr lang="en-GB" sz="1400" b="1" dirty="0"/>
                        <a:t>Paper 1</a:t>
                      </a:r>
                      <a:r>
                        <a:rPr lang="en-GB" sz="1400" b="1" baseline="0" dirty="0"/>
                        <a:t> Speaking 25%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Paper 2 Listening 25%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Paper 3 Reading</a:t>
                      </a:r>
                      <a:r>
                        <a:rPr lang="en-GB" sz="1400" b="1" baseline="0" dirty="0"/>
                        <a:t> 25%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Paper 4 Writing 25%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23827"/>
                  </a:ext>
                </a:extLst>
              </a:tr>
              <a:tr h="3395138">
                <a:tc>
                  <a:txBody>
                    <a:bodyPr/>
                    <a:lstStyle/>
                    <a:p>
                      <a:r>
                        <a:rPr lang="en-GB" sz="1400" dirty="0"/>
                        <a:t>15 minutes prep time</a:t>
                      </a:r>
                    </a:p>
                    <a:p>
                      <a:r>
                        <a:rPr lang="en-GB" sz="1400" dirty="0"/>
                        <a:t>Foundation:7-9</a:t>
                      </a:r>
                      <a:r>
                        <a:rPr lang="en-GB" sz="1400" baseline="0" dirty="0"/>
                        <a:t> minutes</a:t>
                      </a:r>
                    </a:p>
                    <a:p>
                      <a:r>
                        <a:rPr lang="en-GB" sz="1400" baseline="0" dirty="0"/>
                        <a:t>Higher: 10-12 minutes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. Read aloud</a:t>
                      </a:r>
                    </a:p>
                    <a:p>
                      <a:r>
                        <a:rPr lang="en-GB" sz="1400" baseline="0" dirty="0"/>
                        <a:t>. Role play</a:t>
                      </a:r>
                    </a:p>
                    <a:p>
                      <a:r>
                        <a:rPr lang="en-GB" sz="1400" baseline="0" dirty="0"/>
                        <a:t>. Picture task and conversation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Foundation: 45 minutes</a:t>
                      </a:r>
                    </a:p>
                    <a:p>
                      <a:r>
                        <a:rPr lang="en-GB" sz="1400" dirty="0"/>
                        <a:t>Higher:</a:t>
                      </a:r>
                      <a:r>
                        <a:rPr lang="en-GB" sz="1400" baseline="0" dirty="0"/>
                        <a:t> 60 minutes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. Listening</a:t>
                      </a:r>
                    </a:p>
                    <a:p>
                      <a:r>
                        <a:rPr lang="en-GB" sz="1400" baseline="0" dirty="0"/>
                        <a:t>. Dictation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Foundation:</a:t>
                      </a:r>
                      <a:r>
                        <a:rPr lang="en-GB" sz="1400" baseline="0" dirty="0"/>
                        <a:t> 45 minutes</a:t>
                      </a:r>
                    </a:p>
                    <a:p>
                      <a:r>
                        <a:rPr lang="en-GB" sz="1400" baseline="0" dirty="0"/>
                        <a:t>Higher: 60 minutes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. Reading</a:t>
                      </a:r>
                    </a:p>
                    <a:p>
                      <a:r>
                        <a:rPr lang="en-GB" sz="1400" baseline="0" dirty="0"/>
                        <a:t>. Translation into English.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Foundation</a:t>
                      </a:r>
                      <a:r>
                        <a:rPr lang="en-GB" sz="1400" baseline="0" dirty="0"/>
                        <a:t>: 75 minutes</a:t>
                      </a:r>
                    </a:p>
                    <a:p>
                      <a:r>
                        <a:rPr lang="en-GB" sz="1400" baseline="0" dirty="0"/>
                        <a:t>Higher: 80 minutes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Foundation: picture task, 2 written tasks and translation into French/Spanish.</a:t>
                      </a:r>
                    </a:p>
                    <a:p>
                      <a:endParaRPr lang="en-GB" sz="1400" baseline="0" dirty="0"/>
                    </a:p>
                    <a:p>
                      <a:r>
                        <a:rPr lang="en-GB" sz="1400" baseline="0" dirty="0"/>
                        <a:t>Higher: 2 written tasks and translation into French/Spanish.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680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6583" y="4798782"/>
            <a:ext cx="529243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The course is linear which means all 4 exams take place at the end of year 11 and pupils will either </a:t>
            </a:r>
            <a:r>
              <a:rPr lang="en-GB" sz="1400"/>
              <a:t>sit foundation </a:t>
            </a:r>
            <a:r>
              <a:rPr lang="en-GB" sz="1400" dirty="0"/>
              <a:t>tier or the higher tier exams.</a:t>
            </a:r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2012" y="5000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069" y="1257800"/>
            <a:ext cx="8335862" cy="43423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My personal world: family, friends, relationships and equality.</a:t>
            </a:r>
          </a:p>
          <a:p>
            <a:r>
              <a:rPr lang="en-GB" dirty="0"/>
              <a:t>Lifestyle and wellbeing: physical and mental well-being, food and drink and sports.</a:t>
            </a:r>
          </a:p>
          <a:p>
            <a:r>
              <a:rPr lang="en-GB" dirty="0"/>
              <a:t>My neighbourhood: places in town, shopping, the natural world and environmental issues.</a:t>
            </a:r>
          </a:p>
          <a:p>
            <a:r>
              <a:rPr lang="en-GB" dirty="0"/>
              <a:t>Media and technology: music, TV, film, social media and gaming.</a:t>
            </a:r>
          </a:p>
          <a:p>
            <a:r>
              <a:rPr lang="en-GB" dirty="0"/>
              <a:t>Studying and my future: school, lessons, extra curricular and future opportunities.</a:t>
            </a:r>
          </a:p>
          <a:p>
            <a:r>
              <a:rPr lang="en-GB" dirty="0"/>
              <a:t>Travel and tourism: transport, accommodation and tourist attractions.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Content.</a:t>
            </a:r>
          </a:p>
        </p:txBody>
      </p:sp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4726" y="5295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410963A31D741AD25E61AFAC28C8F" ma:contentTypeVersion="14" ma:contentTypeDescription="Create a new document." ma:contentTypeScope="" ma:versionID="5c42968378ffc43b37a1d8ee403f83e9">
  <xsd:schema xmlns:xsd="http://www.w3.org/2001/XMLSchema" xmlns:xs="http://www.w3.org/2001/XMLSchema" xmlns:p="http://schemas.microsoft.com/office/2006/metadata/properties" xmlns:ns2="2c87ce23-bf67-4e83-9f1e-7350b3c5b658" xmlns:ns3="5567c158-a6dc-497c-bc5b-11629c7d8a6a" targetNamespace="http://schemas.microsoft.com/office/2006/metadata/properties" ma:root="true" ma:fieldsID="f590398351240f2c9b6d6417ad4d6e1a" ns2:_="" ns3:_="">
    <xsd:import namespace="2c87ce23-bf67-4e83-9f1e-7350b3c5b658"/>
    <xsd:import namespace="5567c158-a6dc-497c-bc5b-11629c7d8a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7ce23-bf67-4e83-9f1e-7350b3c5b6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7c158-a6dc-497c-bc5b-11629c7d8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7414B-1BBF-4AB2-9DF3-3FB19F250611}">
  <ds:schemaRefs>
    <ds:schemaRef ds:uri="http://schemas.microsoft.com/office/infopath/2007/PartnerControls"/>
    <ds:schemaRef ds:uri="d9db2d12-dc3d-41a8-b377-69acbd836bf2"/>
    <ds:schemaRef ds:uri="http://purl.org/dc/terms/"/>
    <ds:schemaRef ds:uri="8f74539e-5d58-4b61-882e-798a8184693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C6379F-285C-4FBB-BB2C-BA3D0D3FF1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55328-565B-4AAE-A1D1-2A2901092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7ce23-bf67-4e83-9f1e-7350b3c5b658"/>
    <ds:schemaRef ds:uri="5567c158-a6dc-497c-bc5b-11629c7d8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4d068aa-090e-4f55-a950-b1b95cea1c6b}" enabled="0" method="" siteId="{a4d068aa-090e-4f55-a950-b1b95cea1c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3940</TotalTime>
  <Words>298</Words>
  <Application>Microsoft Office PowerPoint</Application>
  <PresentationFormat>On-screen Show (4:3)</PresentationFormat>
  <Paragraphs>54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Pathways at the George Eliot Academy</vt:lpstr>
      <vt:lpstr>Why study languages?</vt:lpstr>
      <vt:lpstr>Exams. </vt:lpstr>
      <vt:lpstr>Course Content.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Jewkes</dc:creator>
  <cp:lastModifiedBy>Tracey Le Grice (GEA)</cp:lastModifiedBy>
  <cp:revision>101</cp:revision>
  <dcterms:created xsi:type="dcterms:W3CDTF">2020-11-19T13:05:12Z</dcterms:created>
  <dcterms:modified xsi:type="dcterms:W3CDTF">2024-03-14T08:04:00Z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0x010100F03410963A31D741AD25E61AFAC28C8F</vt:lpwstr>
  </property>
  <property fmtid="{D5CDD505-2E9C-101B-9397-08002B2CF9AE}" pid="3" name="MediaServiceImageTags">
    <vt:lpwstr/>
  </property>
</Properties>
</file>